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590800" y="228600"/>
            <a:ext cx="3276600" cy="5334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r-Cyrl-RS" sz="3200" dirty="0">
                <a:ln w="3175" cmpd="sng">
                  <a:solidFill>
                    <a:srgbClr val="FF0000"/>
                  </a:solidFill>
                  <a:prstDash val="sysDot"/>
                </a:ln>
                <a:latin typeface="Times New Roman" pitchFamily="18" charset="0"/>
                <a:ea typeface="+mn-ea"/>
                <a:cs typeface="Times New Roman" pitchFamily="18" charset="0"/>
              </a:rPr>
              <a:t>Основа учионице</a:t>
            </a:r>
            <a:endParaRPr lang="en-US" sz="3200" dirty="0">
              <a:ln w="3175" cmpd="sng">
                <a:solidFill>
                  <a:srgbClr val="FF0000"/>
                </a:solidFill>
                <a:prstDash val="sysDot"/>
              </a:ln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2857" cy="478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152400" y="762000"/>
            <a:ext cx="881163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sr-Cyrl-RS" sz="2000" dirty="0">
                <a:ln w="3175" cmpd="sng">
                  <a:solidFill>
                    <a:schemeClr val="tx1"/>
                  </a:solidFill>
                  <a:prstDash val="sysDot"/>
                </a:ln>
                <a:latin typeface="Times New Roman" pitchFamily="18" charset="0"/>
                <a:ea typeface="+mn-ea"/>
                <a:cs typeface="Times New Roman" pitchFamily="18" charset="0"/>
              </a:rPr>
              <a:t>Основа целокупног објекта се добија цртањем основа појединих просторија.</a:t>
            </a:r>
            <a:endParaRPr lang="en-US" sz="2000" dirty="0">
              <a:ln w="3175" cmpd="sng">
                <a:solidFill>
                  <a:schemeClr val="tx1"/>
                </a:solidFill>
                <a:prstDash val="sysDot"/>
              </a:ln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590800" y="152400"/>
            <a:ext cx="3276600" cy="5334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r-Cyrl-RS" sz="3200" dirty="0">
                <a:ln w="3175" cmpd="sng">
                  <a:solidFill>
                    <a:srgbClr val="FF0000"/>
                  </a:solidFill>
                  <a:prstDash val="sysDot"/>
                </a:ln>
                <a:latin typeface="Times New Roman" pitchFamily="18" charset="0"/>
                <a:ea typeface="+mn-ea"/>
                <a:cs typeface="Times New Roman" pitchFamily="18" charset="0"/>
              </a:rPr>
              <a:t>Основа учионице</a:t>
            </a:r>
            <a:endParaRPr lang="en-US" sz="3200" dirty="0">
              <a:ln w="3175" cmpd="sng">
                <a:solidFill>
                  <a:srgbClr val="FF0000"/>
                </a:solidFill>
                <a:prstDash val="sysDot"/>
              </a:ln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49889" y="838200"/>
            <a:ext cx="453023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sr-Cyrl-RS" sz="2000" dirty="0">
                <a:ln w="3175" cmpd="sng">
                  <a:solidFill>
                    <a:schemeClr val="tx1"/>
                  </a:solidFill>
                  <a:prstDash val="sysDot"/>
                </a:ln>
                <a:latin typeface="Times New Roman" pitchFamily="18" charset="0"/>
                <a:ea typeface="+mn-ea"/>
                <a:cs typeface="Times New Roman" pitchFamily="18" charset="0"/>
              </a:rPr>
              <a:t>Основа учионице се користи и за пројектовање осветљења, након чега се у основу учионице уносе симболи светиљки према распореду из пројекта осветљења. </a:t>
            </a:r>
            <a:endParaRPr lang="en-US" sz="2000" dirty="0">
              <a:ln w="3175" cmpd="sng">
                <a:solidFill>
                  <a:schemeClr val="tx1"/>
                </a:solidFill>
                <a:prstDash val="sysDot"/>
              </a:ln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0" y="2650108"/>
            <a:ext cx="4537619" cy="417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124" y="3645458"/>
            <a:ext cx="4280953" cy="317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124" y="1306867"/>
            <a:ext cx="4291135" cy="212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81000" y="152400"/>
            <a:ext cx="8229600" cy="9906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sr-Cyrl-RS" sz="3200" dirty="0">
                <a:ln w="3175" cmpd="sng">
                  <a:solidFill>
                    <a:srgbClr val="FF0000"/>
                  </a:solidFill>
                  <a:prstDash val="sysDot"/>
                </a:ln>
                <a:latin typeface="Times New Roman" pitchFamily="18" charset="0"/>
                <a:ea typeface="+mn-ea"/>
                <a:cs typeface="Times New Roman" pitchFamily="18" charset="0"/>
              </a:rPr>
              <a:t>Креирање таблице симбола са описима њиховог значења</a:t>
            </a:r>
            <a:endParaRPr lang="en-US" sz="3200" dirty="0">
              <a:ln w="3175" cmpd="sng">
                <a:solidFill>
                  <a:srgbClr val="FF0000"/>
                </a:solidFill>
                <a:prstDash val="sysDot"/>
              </a:ln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820000" cy="371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81000" y="152400"/>
            <a:ext cx="8229600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sr-Cyrl-RS" sz="3200" dirty="0">
                <a:ln w="3175" cmpd="sng">
                  <a:solidFill>
                    <a:srgbClr val="FF0000"/>
                  </a:solidFill>
                  <a:prstDash val="sysDot"/>
                </a:ln>
                <a:latin typeface="Times New Roman" pitchFamily="18" charset="0"/>
                <a:ea typeface="+mn-ea"/>
                <a:cs typeface="Times New Roman" pitchFamily="18" charset="0"/>
              </a:rPr>
              <a:t>Креирање </a:t>
            </a:r>
            <a:r>
              <a:rPr lang="sr-Latn-RS" sz="3200" dirty="0">
                <a:ln w="3175" cmpd="sng">
                  <a:solidFill>
                    <a:srgbClr val="FF0000"/>
                  </a:solidFill>
                  <a:prstDash val="sysDot"/>
                </a:ln>
                <a:latin typeface="Times New Roman" pitchFamily="18" charset="0"/>
                <a:cs typeface="Times New Roman" pitchFamily="18" charset="0"/>
              </a:rPr>
              <a:t>layer-a</a:t>
            </a:r>
            <a:r>
              <a:rPr lang="sr-Latn-RS" sz="3200" dirty="0">
                <a:ln w="3175" cmpd="sng">
                  <a:solidFill>
                    <a:srgbClr val="FF0000"/>
                  </a:solidFill>
                  <a:prstDash val="sysDot"/>
                </a:ln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sr-Cyrl-RS" sz="3200" dirty="0">
                <a:ln w="3175" cmpd="sng">
                  <a:solidFill>
                    <a:srgbClr val="FF0000"/>
                  </a:solidFill>
                  <a:prstDash val="sysDot"/>
                </a:ln>
                <a:latin typeface="Times New Roman" pitchFamily="18" charset="0"/>
                <a:ea typeface="+mn-ea"/>
                <a:cs typeface="Times New Roman" pitchFamily="18" charset="0"/>
              </a:rPr>
              <a:t>и организација</a:t>
            </a:r>
            <a:r>
              <a:rPr lang="sr-Latn-RS" sz="3200" dirty="0">
                <a:ln w="3175" cmpd="sng">
                  <a:solidFill>
                    <a:srgbClr val="FF0000"/>
                  </a:solidFill>
                  <a:prstDash val="sysDot"/>
                </a:ln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sr-Cyrl-RS" sz="3200" dirty="0">
                <a:ln w="3175" cmpd="sng">
                  <a:solidFill>
                    <a:srgbClr val="FF0000"/>
                  </a:solidFill>
                  <a:prstDash val="sysDot"/>
                </a:ln>
                <a:latin typeface="Times New Roman" pitchFamily="18" charset="0"/>
                <a:ea typeface="+mn-ea"/>
                <a:cs typeface="Times New Roman" pitchFamily="18" charset="0"/>
              </a:rPr>
              <a:t>симбола</a:t>
            </a:r>
            <a:endParaRPr lang="en-US" sz="3200" dirty="0">
              <a:ln w="3175" cmpd="sng">
                <a:solidFill>
                  <a:srgbClr val="FF0000"/>
                </a:solidFill>
                <a:prstDash val="sysDot"/>
              </a:ln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" y="1715143"/>
            <a:ext cx="9142857" cy="51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66753" y="838200"/>
            <a:ext cx="881163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sr-Cyrl-RS" sz="2000" dirty="0">
                <a:ln w="3175" cmpd="sng">
                  <a:solidFill>
                    <a:schemeClr val="tx1"/>
                  </a:solidFill>
                  <a:prstDash val="sysDot"/>
                </a:ln>
                <a:latin typeface="Times New Roman" pitchFamily="18" charset="0"/>
                <a:ea typeface="+mn-ea"/>
                <a:cs typeface="Times New Roman" pitchFamily="18" charset="0"/>
              </a:rPr>
              <a:t>Да бисмо постигли бољу прегледност основе, сродне симболе групишемо у скупове који се зову лејери (</a:t>
            </a:r>
            <a:r>
              <a:rPr lang="sr-Latn-RS" sz="2000" dirty="0">
                <a:ln w="3175" cmpd="sng">
                  <a:solidFill>
                    <a:schemeClr val="tx1"/>
                  </a:solidFill>
                  <a:prstDash val="sysDot"/>
                </a:ln>
                <a:latin typeface="Times New Roman" pitchFamily="18" charset="0"/>
                <a:ea typeface="+mn-ea"/>
                <a:cs typeface="Times New Roman" pitchFamily="18" charset="0"/>
              </a:rPr>
              <a:t>layer)</a:t>
            </a:r>
            <a:r>
              <a:rPr lang="sr-Cyrl-RS" sz="2000" dirty="0">
                <a:ln w="3175" cmpd="sng">
                  <a:solidFill>
                    <a:schemeClr val="tx1"/>
                  </a:solidFill>
                  <a:prstDash val="sysDot"/>
                </a:ln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en-US" sz="2000" dirty="0">
              <a:ln w="3175" cmpd="sng">
                <a:solidFill>
                  <a:schemeClr val="tx1"/>
                </a:solidFill>
                <a:prstDash val="sysDot"/>
              </a:ln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52400"/>
            <a:ext cx="8229600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sr-Cyrl-RS" sz="3200" dirty="0">
                <a:ln w="3175" cmpd="sng">
                  <a:solidFill>
                    <a:srgbClr val="FF0000"/>
                  </a:solidFill>
                  <a:prstDash val="sysDot"/>
                </a:ln>
                <a:latin typeface="Times New Roman" pitchFamily="18" charset="0"/>
                <a:ea typeface="+mn-ea"/>
                <a:cs typeface="Times New Roman" pitchFamily="18" charset="0"/>
              </a:rPr>
              <a:t>Примена </a:t>
            </a:r>
            <a:r>
              <a:rPr lang="sr-Latn-RS" sz="3200" dirty="0">
                <a:ln w="3175" cmpd="sng">
                  <a:solidFill>
                    <a:srgbClr val="FF0000"/>
                  </a:solidFill>
                  <a:prstDash val="sysDot"/>
                </a:ln>
                <a:latin typeface="Times New Roman" pitchFamily="18" charset="0"/>
                <a:cs typeface="Times New Roman" pitchFamily="18" charset="0"/>
              </a:rPr>
              <a:t>layer-a</a:t>
            </a:r>
            <a:r>
              <a:rPr lang="sr-Latn-RS" sz="3200" dirty="0">
                <a:ln w="3175" cmpd="sng">
                  <a:solidFill>
                    <a:srgbClr val="FF0000"/>
                  </a:solidFill>
                  <a:prstDash val="sysDot"/>
                </a:ln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sr-Cyrl-RS" sz="3200" dirty="0">
                <a:ln w="3175" cmpd="sng">
                  <a:solidFill>
                    <a:srgbClr val="FF0000"/>
                  </a:solidFill>
                  <a:prstDash val="sysDot"/>
                </a:ln>
                <a:latin typeface="Times New Roman" pitchFamily="18" charset="0"/>
                <a:ea typeface="+mn-ea"/>
                <a:cs typeface="Times New Roman" pitchFamily="18" charset="0"/>
              </a:rPr>
              <a:t>приликом штампања</a:t>
            </a:r>
            <a:endParaRPr lang="en-US" sz="3200" dirty="0">
              <a:ln w="3175" cmpd="sng">
                <a:solidFill>
                  <a:srgbClr val="FF0000"/>
                </a:solidFill>
                <a:prstDash val="sysDot"/>
              </a:ln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66753" y="838200"/>
            <a:ext cx="881163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sr-Cyrl-RS" sz="2000" dirty="0">
                <a:ln w="3175" cmpd="sng">
                  <a:solidFill>
                    <a:schemeClr val="tx1"/>
                  </a:solidFill>
                  <a:prstDash val="sysDot"/>
                </a:ln>
                <a:latin typeface="Times New Roman" pitchFamily="18" charset="0"/>
                <a:ea typeface="+mn-ea"/>
                <a:cs typeface="Times New Roman" pitchFamily="18" charset="0"/>
              </a:rPr>
              <a:t>Искључивањем појединих лејера постижемо прегледност цртежа. Ово је нарочито значајно када одвојено штампамо инсталацију осветљења од инсталације прикључница.</a:t>
            </a:r>
            <a:endParaRPr lang="en-US" sz="2000" dirty="0">
              <a:ln w="3175" cmpd="sng">
                <a:solidFill>
                  <a:schemeClr val="tx1"/>
                </a:solidFill>
                <a:prstDash val="sysDot"/>
              </a:ln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" y="1981200"/>
            <a:ext cx="9142857" cy="51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499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52400"/>
            <a:ext cx="8229600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sr-Cyrl-RS" sz="3200" dirty="0">
                <a:ln w="3175" cmpd="sng">
                  <a:solidFill>
                    <a:srgbClr val="FF0000"/>
                  </a:solidFill>
                  <a:prstDash val="sysDot"/>
                </a:ln>
                <a:latin typeface="Times New Roman" pitchFamily="18" charset="0"/>
                <a:ea typeface="+mn-ea"/>
                <a:cs typeface="Times New Roman" pitchFamily="18" charset="0"/>
              </a:rPr>
              <a:t>Домаћи задатак:</a:t>
            </a:r>
            <a:endParaRPr lang="en-US" sz="3200" dirty="0">
              <a:ln w="3175" cmpd="sng">
                <a:solidFill>
                  <a:srgbClr val="FF0000"/>
                </a:solidFill>
                <a:prstDash val="sysDot"/>
              </a:ln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1524000"/>
            <a:ext cx="810812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sr-Cyrl-RS" sz="2000" dirty="0">
                <a:ln w="3175" cmpd="sng">
                  <a:solidFill>
                    <a:schemeClr val="tx1"/>
                  </a:solidFill>
                  <a:prstDash val="sysDot"/>
                </a:ln>
                <a:latin typeface="Times New Roman" pitchFamily="18" charset="0"/>
                <a:ea typeface="+mn-ea"/>
                <a:cs typeface="Times New Roman" pitchFamily="18" charset="0"/>
              </a:rPr>
              <a:t>	1. Анализом слајдова 4 и 5, направити списак лејера који су на 	слајду 4 били укључени, а који су на слајду 5 искључени.</a:t>
            </a:r>
          </a:p>
          <a:p>
            <a:pPr algn="l" fontAlgn="auto">
              <a:spcAft>
                <a:spcPts val="0"/>
              </a:spcAft>
              <a:defRPr/>
            </a:pPr>
            <a:endParaRPr lang="sr-Cyrl-RS" sz="2000" dirty="0">
              <a:ln w="3175" cmpd="sng">
                <a:solidFill>
                  <a:schemeClr val="tx1"/>
                </a:solidFill>
                <a:prstDash val="sysDot"/>
              </a:ln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sr-Cyrl-RS" sz="2000" dirty="0">
                <a:ln w="3175" cmpd="sng">
                  <a:solidFill>
                    <a:schemeClr val="tx1"/>
                  </a:solidFill>
                  <a:prstDash val="sysDot"/>
                </a:ln>
                <a:latin typeface="Times New Roman" pitchFamily="18" charset="0"/>
                <a:ea typeface="+mn-ea"/>
                <a:cs typeface="Times New Roman" pitchFamily="18" charset="0"/>
              </a:rPr>
              <a:t>	2. Да ли светиљка за осветљење табле учионице број 2 припада 	истом струјном кругу као и преосталих шест светиљки?</a:t>
            </a:r>
          </a:p>
          <a:p>
            <a:pPr algn="l" fontAlgn="auto">
              <a:spcAft>
                <a:spcPts val="0"/>
              </a:spcAft>
              <a:defRPr/>
            </a:pPr>
            <a:endParaRPr lang="sr-Cyrl-RS" sz="2000" dirty="0">
              <a:ln w="3175" cmpd="sng">
                <a:solidFill>
                  <a:schemeClr val="tx1"/>
                </a:solidFill>
                <a:prstDash val="sysDot"/>
              </a:ln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sr-Cyrl-RS" sz="2000" dirty="0">
                <a:ln w="3175" cmpd="sng">
                  <a:solidFill>
                    <a:schemeClr val="tx1"/>
                  </a:solidFill>
                  <a:prstDash val="sysDot"/>
                </a:ln>
                <a:latin typeface="Times New Roman" pitchFamily="18" charset="0"/>
                <a:ea typeface="+mn-ea"/>
                <a:cs typeface="Times New Roman" pitchFamily="18" charset="0"/>
              </a:rPr>
              <a:t>	3. На основу ознака светиљки одредити да ли је струјни круг за 	осветљење учионице број 2 монофазни или трофазни.</a:t>
            </a:r>
            <a:endParaRPr lang="en-US" sz="2000" dirty="0">
              <a:ln w="3175" cmpd="sng">
                <a:solidFill>
                  <a:schemeClr val="tx1"/>
                </a:solidFill>
                <a:prstDash val="sysDot"/>
              </a:ln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464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97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МОТИВАЦИЈА</dc:title>
  <dc:creator>Nenad</dc:creator>
  <cp:lastModifiedBy>EtsStariGrad12 Racunar12</cp:lastModifiedBy>
  <cp:revision>11</cp:revision>
  <dcterms:created xsi:type="dcterms:W3CDTF">2020-04-26T22:21:16Z</dcterms:created>
  <dcterms:modified xsi:type="dcterms:W3CDTF">2020-04-27T11:05:39Z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2020-04-26T00:00:00Z</vt:filetime>
  </property>
</Properties>
</file>